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76" r:id="rId3"/>
    <p:sldId id="279" r:id="rId4"/>
    <p:sldId id="287" r:id="rId5"/>
    <p:sldId id="280" r:id="rId6"/>
    <p:sldId id="281" r:id="rId7"/>
    <p:sldId id="284" r:id="rId8"/>
    <p:sldId id="282" r:id="rId9"/>
    <p:sldId id="286" r:id="rId10"/>
    <p:sldId id="283" r:id="rId11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0" autoAdjust="0"/>
    <p:restoredTop sz="89468" autoAdjust="0"/>
  </p:normalViewPr>
  <p:slideViewPr>
    <p:cSldViewPr>
      <p:cViewPr varScale="1">
        <p:scale>
          <a:sx n="76" d="100"/>
          <a:sy n="76" d="100"/>
        </p:scale>
        <p:origin x="408" y="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20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SCM Examples</a:t>
            </a:r>
            <a:br>
              <a:rPr lang="en-US" noProof="0" dirty="0"/>
            </a:br>
            <a:r>
              <a:rPr lang="en-US" noProof="0" dirty="0"/>
              <a:t>Subversion and Git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  <a:p>
            <a:pPr lvl="1"/>
            <a:r>
              <a:rPr lang="en-US" dirty="0"/>
              <a:t>To enable </a:t>
            </a:r>
          </a:p>
          <a:p>
            <a:pPr lvl="2"/>
            <a:r>
              <a:rPr lang="en-US" dirty="0"/>
              <a:t>Release management and historical tracking</a:t>
            </a:r>
          </a:p>
          <a:p>
            <a:pPr lvl="2"/>
            <a:r>
              <a:rPr lang="en-US" dirty="0"/>
              <a:t>Collaboration in the team</a:t>
            </a:r>
          </a:p>
          <a:p>
            <a:r>
              <a:rPr lang="en-US" dirty="0"/>
              <a:t>How?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59269"/>
            <a:ext cx="5219392" cy="2622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093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SCM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52500"/>
            <a:ext cx="7581592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0246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42975"/>
            <a:ext cx="6995456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250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42FB6-3BD9-46A1-AD80-36F948257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D15D0-5A08-4C7C-A4C6-48729BB9C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2E882-2D85-4954-8A6D-4949C0F71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C9002-C4CA-460F-B8A9-C02F5E964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6050C-8364-44DE-9E0D-578D06731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B63D463-239B-4E5D-86A9-6BE8C71BF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945" y="952500"/>
            <a:ext cx="3295650" cy="200025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988D9A-5FAD-4DD5-87FF-A28BFAEA13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5659" y="1387046"/>
            <a:ext cx="3605541" cy="3144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546B4A-5E3B-4983-A076-F7EDCD862A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2449" y="2209800"/>
            <a:ext cx="3337495" cy="275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024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Git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2DA5E21-ACEA-44DE-9F70-6B944F743E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8851" y="952500"/>
            <a:ext cx="6330098" cy="43180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4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Git</a:t>
            </a:r>
            <a:r>
              <a:rPr lang="en-US" dirty="0"/>
              <a:t> Dist. Repository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Git</a:t>
            </a:r>
            <a:r>
              <a:rPr lang="en-US" dirty="0"/>
              <a:t> is a </a:t>
            </a:r>
            <a:r>
              <a:rPr lang="en-US" b="1" i="1" dirty="0"/>
              <a:t>Distributed SCM system</a:t>
            </a:r>
            <a:r>
              <a:rPr lang="en-US" i="1" dirty="0"/>
              <a:t> </a:t>
            </a:r>
          </a:p>
          <a:p>
            <a:pPr lvl="1"/>
            <a:r>
              <a:rPr lang="en-US" i="1" dirty="0"/>
              <a:t>Every workspace holds a complete copy of the repo*</a:t>
            </a:r>
            <a:endParaRPr lang="en-US" dirty="0"/>
          </a:p>
          <a:p>
            <a:r>
              <a:rPr lang="en-US" dirty="0"/>
              <a:t>‘</a:t>
            </a:r>
            <a:r>
              <a:rPr lang="en-US" dirty="0" err="1"/>
              <a:t>git</a:t>
            </a:r>
            <a:r>
              <a:rPr lang="en-US" dirty="0"/>
              <a:t> commit’ makes a check-in/commit</a:t>
            </a:r>
          </a:p>
          <a:p>
            <a:pPr lvl="1"/>
            <a:r>
              <a:rPr lang="en-US" dirty="0"/>
              <a:t>But to the </a:t>
            </a:r>
            <a:r>
              <a:rPr lang="en-US" i="1" dirty="0"/>
              <a:t>local repository (gobbling up your disk space!)</a:t>
            </a:r>
          </a:p>
          <a:p>
            <a:endParaRPr lang="en-US" i="1" dirty="0"/>
          </a:p>
          <a:p>
            <a:r>
              <a:rPr lang="en-US" dirty="0"/>
              <a:t>Thus we cannot collaborate? Yes we can because we can</a:t>
            </a:r>
          </a:p>
          <a:p>
            <a:r>
              <a:rPr lang="en-US" b="1" dirty="0"/>
              <a:t>Push</a:t>
            </a:r>
            <a:r>
              <a:rPr lang="en-US" dirty="0"/>
              <a:t>: Copy all changes from local repo to remote repo</a:t>
            </a:r>
          </a:p>
          <a:p>
            <a:r>
              <a:rPr lang="en-US" b="1" dirty="0"/>
              <a:t>Pull:</a:t>
            </a:r>
            <a:r>
              <a:rPr lang="en-US" dirty="0"/>
              <a:t> Copy all changes from remote repo to local repo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0" y="4914900"/>
            <a:ext cx="5486400" cy="3810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*) Not </a:t>
            </a:r>
            <a:r>
              <a:rPr lang="da-DK" dirty="0" err="1"/>
              <a:t>quite</a:t>
            </a:r>
            <a:r>
              <a:rPr lang="da-DK" dirty="0"/>
              <a:t> true: </a:t>
            </a:r>
            <a:r>
              <a:rPr lang="da-DK" dirty="0" err="1"/>
              <a:t>complete</a:t>
            </a:r>
            <a:r>
              <a:rPr lang="da-DK" dirty="0"/>
              <a:t> </a:t>
            </a:r>
            <a:r>
              <a:rPr lang="da-DK" dirty="0" err="1"/>
              <a:t>copy</a:t>
            </a:r>
            <a:r>
              <a:rPr lang="da-DK" dirty="0"/>
              <a:t> of </a:t>
            </a:r>
            <a:r>
              <a:rPr lang="da-DK" dirty="0" err="1"/>
              <a:t>subset</a:t>
            </a:r>
            <a:r>
              <a:rPr lang="da-DK" dirty="0"/>
              <a:t> of branches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76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021" y="2100596"/>
            <a:ext cx="3340579" cy="3042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Repositories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‘common’ one is called </a:t>
            </a:r>
            <a:r>
              <a:rPr lang="en-US" i="1" dirty="0"/>
              <a:t>origin</a:t>
            </a:r>
          </a:p>
          <a:p>
            <a:pPr lvl="1"/>
            <a:r>
              <a:rPr lang="en-US" i="1" dirty="0"/>
              <a:t>Typically hosted at AU </a:t>
            </a:r>
            <a:r>
              <a:rPr lang="en-US" i="1" dirty="0" err="1"/>
              <a:t>GitLab</a:t>
            </a:r>
            <a:r>
              <a:rPr lang="en-US" i="1" dirty="0"/>
              <a:t>, </a:t>
            </a:r>
            <a:r>
              <a:rPr lang="en-US" i="1" dirty="0" err="1"/>
              <a:t>BitBucket</a:t>
            </a:r>
            <a:r>
              <a:rPr lang="en-US" i="1"/>
              <a:t>, GitHub, </a:t>
            </a:r>
            <a:r>
              <a:rPr lang="en-US" i="1" dirty="0"/>
              <a:t>…</a:t>
            </a:r>
          </a:p>
          <a:p>
            <a:endParaRPr lang="en-US" dirty="0"/>
          </a:p>
          <a:p>
            <a:r>
              <a:rPr lang="en-US" dirty="0"/>
              <a:t>They can naturally form a chain </a:t>
            </a:r>
          </a:p>
          <a:p>
            <a:pPr lvl="1"/>
            <a:r>
              <a:rPr lang="en-US" dirty="0"/>
              <a:t>Local – Team – Company</a:t>
            </a:r>
          </a:p>
          <a:p>
            <a:pPr lvl="1"/>
            <a:endParaRPr lang="en-US" dirty="0"/>
          </a:p>
          <a:p>
            <a:r>
              <a:rPr lang="en-US" dirty="0"/>
              <a:t>Exercise:</a:t>
            </a:r>
          </a:p>
          <a:p>
            <a:pPr lvl="1"/>
            <a:r>
              <a:rPr lang="en-US" dirty="0"/>
              <a:t>Pros?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Cons?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40110" y="4157996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  <p:sp>
        <p:nvSpPr>
          <p:cNvPr id="9" name="Oval 8"/>
          <p:cNvSpPr/>
          <p:nvPr/>
        </p:nvSpPr>
        <p:spPr>
          <a:xfrm>
            <a:off x="6711710" y="3967496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5727221" y="2821448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7160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Git</a:t>
            </a:r>
            <a:r>
              <a:rPr lang="en-US" dirty="0"/>
              <a:t> Staging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further complication</a:t>
            </a:r>
          </a:p>
          <a:p>
            <a:pPr lvl="1"/>
            <a:r>
              <a:rPr lang="en-US" dirty="0"/>
              <a:t>A modified file in workspace is </a:t>
            </a:r>
            <a:r>
              <a:rPr lang="en-US" b="1" dirty="0"/>
              <a:t>not considered modified</a:t>
            </a:r>
            <a:r>
              <a:rPr lang="en-US" dirty="0"/>
              <a:t> until it is added to the </a:t>
            </a:r>
            <a:r>
              <a:rPr lang="en-US" dirty="0" err="1"/>
              <a:t>Git</a:t>
            </a:r>
            <a:r>
              <a:rPr lang="en-US" dirty="0"/>
              <a:t> </a:t>
            </a:r>
            <a:r>
              <a:rPr lang="en-US" b="1" i="1" dirty="0"/>
              <a:t>staging area</a:t>
            </a:r>
          </a:p>
          <a:p>
            <a:r>
              <a:rPr lang="en-US" dirty="0"/>
              <a:t>Thus the procedure is as this</a:t>
            </a:r>
          </a:p>
          <a:p>
            <a:pPr lvl="1"/>
            <a:r>
              <a:rPr lang="en-US" dirty="0"/>
              <a:t>Arne modifies hans.txt</a:t>
            </a:r>
          </a:p>
          <a:p>
            <a:pPr lvl="1"/>
            <a:r>
              <a:rPr lang="en-US" dirty="0"/>
              <a:t>Arne adds it to the staging area by </a:t>
            </a:r>
            <a:r>
              <a:rPr lang="en-US" i="1" dirty="0"/>
              <a:t>‘</a:t>
            </a:r>
            <a:r>
              <a:rPr lang="en-US" i="1" dirty="0" err="1"/>
              <a:t>git</a:t>
            </a:r>
            <a:r>
              <a:rPr lang="en-US" i="1" dirty="0"/>
              <a:t> add hans.txt’</a:t>
            </a:r>
          </a:p>
          <a:p>
            <a:pPr lvl="1"/>
            <a:r>
              <a:rPr lang="en-US" dirty="0"/>
              <a:t>Arne commits to local repo: </a:t>
            </a:r>
            <a:r>
              <a:rPr lang="en-US" i="1" dirty="0"/>
              <a:t>‘</a:t>
            </a:r>
            <a:r>
              <a:rPr lang="en-US" i="1" dirty="0" err="1"/>
              <a:t>git</a:t>
            </a:r>
            <a:r>
              <a:rPr lang="en-US" i="1" dirty="0"/>
              <a:t> commit –m ”modified hans”’</a:t>
            </a:r>
          </a:p>
          <a:p>
            <a:pPr lvl="1"/>
            <a:r>
              <a:rPr lang="en-US" dirty="0"/>
              <a:t>Arne pushes to remote repo: </a:t>
            </a:r>
            <a:r>
              <a:rPr lang="en-US" i="1" dirty="0"/>
              <a:t>‘</a:t>
            </a:r>
            <a:r>
              <a:rPr lang="en-US" i="1" dirty="0" err="1"/>
              <a:t>git</a:t>
            </a:r>
            <a:r>
              <a:rPr lang="en-US" i="1" dirty="0"/>
              <a:t> push’</a:t>
            </a:r>
          </a:p>
          <a:p>
            <a:r>
              <a:rPr lang="en-US" dirty="0"/>
              <a:t>Subversion equivalent</a:t>
            </a:r>
          </a:p>
          <a:p>
            <a:pPr lvl="1"/>
            <a:r>
              <a:rPr lang="en-US" dirty="0"/>
              <a:t>Arne modifies hans.txt</a:t>
            </a:r>
          </a:p>
          <a:p>
            <a:pPr lvl="1"/>
            <a:r>
              <a:rPr lang="en-US" dirty="0"/>
              <a:t>Arne commits: </a:t>
            </a:r>
            <a:r>
              <a:rPr lang="en-US" i="1" dirty="0"/>
              <a:t>‘</a:t>
            </a:r>
            <a:r>
              <a:rPr lang="en-US" i="1" dirty="0" err="1"/>
              <a:t>svn</a:t>
            </a:r>
            <a:r>
              <a:rPr lang="en-US" i="1" dirty="0"/>
              <a:t> commit –m ”modified hans”’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6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staging area (aka index) adds one extra layer of complication to the use of </a:t>
            </a:r>
            <a:r>
              <a:rPr lang="en-US" dirty="0" err="1"/>
              <a:t>git</a:t>
            </a:r>
            <a:r>
              <a:rPr lang="en-US" dirty="0"/>
              <a:t>.</a:t>
            </a:r>
          </a:p>
          <a:p>
            <a:r>
              <a:rPr lang="en-US" dirty="0"/>
              <a:t>Why?</a:t>
            </a:r>
          </a:p>
          <a:p>
            <a:pPr lvl="1"/>
            <a:r>
              <a:rPr lang="en-US" dirty="0"/>
              <a:t>Fine-grained version control</a:t>
            </a:r>
          </a:p>
          <a:p>
            <a:r>
              <a:rPr lang="en-US" dirty="0"/>
              <a:t>Scenario:</a:t>
            </a:r>
          </a:p>
          <a:p>
            <a:pPr lvl="1"/>
            <a:r>
              <a:rPr lang="en-US" dirty="0"/>
              <a:t>In iteration 755 I</a:t>
            </a:r>
          </a:p>
          <a:p>
            <a:pPr lvl="2"/>
            <a:r>
              <a:rPr lang="en-US" dirty="0"/>
              <a:t>Add feature x to my fabulous program</a:t>
            </a:r>
          </a:p>
          <a:p>
            <a:pPr lvl="2"/>
            <a:r>
              <a:rPr lang="en-US" dirty="0"/>
              <a:t>… which uses the ‘</a:t>
            </a:r>
            <a:r>
              <a:rPr lang="en-US" dirty="0" err="1"/>
              <a:t>doSuperStuff</a:t>
            </a:r>
            <a:r>
              <a:rPr lang="en-US" dirty="0"/>
              <a:t>’ method that I spotted a bug in!</a:t>
            </a:r>
          </a:p>
          <a:p>
            <a:pPr lvl="1"/>
            <a:r>
              <a:rPr lang="en-US" dirty="0" err="1"/>
              <a:t>Git</a:t>
            </a:r>
            <a:endParaRPr lang="en-US" dirty="0"/>
          </a:p>
          <a:p>
            <a:pPr lvl="2"/>
            <a:r>
              <a:rPr lang="en-US" dirty="0"/>
              <a:t>Add just the files related to bug fix to index; commit </a:t>
            </a:r>
            <a:r>
              <a:rPr lang="en-US" dirty="0" err="1"/>
              <a:t>bugfix</a:t>
            </a:r>
            <a:endParaRPr lang="en-US" dirty="0"/>
          </a:p>
          <a:p>
            <a:pPr lvl="2"/>
            <a:r>
              <a:rPr lang="en-US" dirty="0"/>
              <a:t>Add rest of files to index; commit feature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25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370</Words>
  <Application>Microsoft Office PowerPoint</Application>
  <PresentationFormat>On-screen Show (16:10)</PresentationFormat>
  <Paragraphs>85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Software Engineering and Architecture</vt:lpstr>
      <vt:lpstr>The SCM Template</vt:lpstr>
      <vt:lpstr>Subversion</vt:lpstr>
      <vt:lpstr>Examples</vt:lpstr>
      <vt:lpstr>Git</vt:lpstr>
      <vt:lpstr>Git Dist. Repository</vt:lpstr>
      <vt:lpstr>Multiple Repositories</vt:lpstr>
      <vt:lpstr>Git Staging Area</vt:lpstr>
      <vt:lpstr>Why?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112</cp:revision>
  <dcterms:created xsi:type="dcterms:W3CDTF">2006-08-16T00:00:00Z</dcterms:created>
  <dcterms:modified xsi:type="dcterms:W3CDTF">2023-09-06T14:50:54Z</dcterms:modified>
</cp:coreProperties>
</file>